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1" r:id="rId1"/>
  </p:sldMasterIdLst>
  <p:sldIdLst>
    <p:sldId id="256" r:id="rId2"/>
    <p:sldId id="257" r:id="rId3"/>
    <p:sldId id="258" r:id="rId4"/>
    <p:sldId id="266" r:id="rId5"/>
    <p:sldId id="264" r:id="rId6"/>
    <p:sldId id="265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2" y="3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5491" y="1828800"/>
            <a:ext cx="8231744" cy="2895600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66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5490" y="4800600"/>
            <a:ext cx="8231744" cy="12192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763188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11/26/2017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E7014-0F35-4E43-BD39-BD18A60AFB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9981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44794" y="381001"/>
            <a:ext cx="1524398" cy="5638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2809" y="381001"/>
            <a:ext cx="7393324" cy="5638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11/26/2017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E7014-0F35-4E43-BD39-BD18A60AFB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0743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11/26/2017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E7014-0F35-4E43-BD39-BD18A60AFB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7321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9891" y="2514600"/>
            <a:ext cx="8694663" cy="2819400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 b="0" cap="none" baseline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5491" y="5410201"/>
            <a:ext cx="8689596" cy="609601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11/26/2017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E7014-0F35-4E43-BD39-BD18A60AFB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1934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05174" y="1905001"/>
            <a:ext cx="4420750" cy="4114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806" y="1905001"/>
            <a:ext cx="4420751" cy="4114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11/26/2017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E7014-0F35-4E43-BD39-BD18A60AFB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8384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808" y="1905000"/>
            <a:ext cx="4417702" cy="762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808" y="2743201"/>
            <a:ext cx="4417702" cy="3276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51489" y="1905000"/>
            <a:ext cx="4417702" cy="762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51489" y="2743201"/>
            <a:ext cx="4417702" cy="3276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11/26/2017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E7014-0F35-4E43-BD39-BD18A60AFB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4644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11/26/2017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E7014-0F35-4E43-BD39-BD18A60AFB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945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11/26/2017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E7014-0F35-4E43-BD39-BD18A60AFB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9300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879" y="1905000"/>
            <a:ext cx="3597544" cy="2667000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491" y="4648200"/>
            <a:ext cx="3582332" cy="13716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2704" y="685800"/>
            <a:ext cx="6402467" cy="53340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11/26/2017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E7014-0F35-4E43-BD39-BD18A60AFB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4504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879" y="1905000"/>
            <a:ext cx="3597544" cy="266700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3600" b="0" i="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491" y="4648200"/>
            <a:ext cx="3582332" cy="13716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4952704" y="685800"/>
            <a:ext cx="6402466" cy="5334000"/>
          </a:xfrm>
          <a:solidFill>
            <a:schemeClr val="bg2"/>
          </a:solidFill>
          <a:ln w="76200">
            <a:solidFill>
              <a:schemeClr val="tx1"/>
            </a:solidFill>
            <a:miter lim="800000"/>
          </a:ln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pPr/>
              <a:t>11/26/2017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E7014-0F35-4E43-BD39-BD18A60AFB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9236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2810" y="381000"/>
            <a:ext cx="9146383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810" y="1904999"/>
            <a:ext cx="9136770" cy="4114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2810" y="6400800"/>
            <a:ext cx="6554906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8565" y="6400800"/>
            <a:ext cx="1449767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F41C87-7AD9-4845-A077-840E4A0F3F06}" type="datetimeFigureOut">
              <a:rPr lang="en-US" smtClean="0"/>
              <a:pPr/>
              <a:t>11/26/2017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30772" y="6400800"/>
            <a:ext cx="83841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4E7014-0F35-4E43-BD39-BD18A60AFB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70815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1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3838" indent="-223838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SzPct val="10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63550" indent="-231775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SzPct val="10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82625" indent="-21907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57250" indent="-17462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30288" indent="-173038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380744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554480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728216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39">
          <p15:clr>
            <a:srgbClr val="F26B43"/>
          </p15:clr>
        </p15:guide>
        <p15:guide id="2" orient="horz" pos="216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irgin.com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 bright="70000" contrast="-7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4308" y="196948"/>
            <a:ext cx="10399679" cy="2096086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Edwardian Script ITC" panose="030303020407070D0804" pitchFamily="66" charset="0"/>
              </a:rPr>
              <a:t>North American Airports &amp; Complex Network</a:t>
            </a:r>
            <a:endParaRPr lang="en-GB" dirty="0">
              <a:solidFill>
                <a:schemeClr val="bg1"/>
              </a:solidFill>
              <a:latin typeface="Edwardian Script ITC" panose="030303020407070D0804" pitchFamily="66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6775" y="3235568"/>
            <a:ext cx="9636370" cy="2784231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Course Project of Complex Network.</a:t>
            </a:r>
          </a:p>
          <a:p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Professors: </a:t>
            </a:r>
          </a:p>
          <a:p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Dr. Chen</a:t>
            </a:r>
          </a:p>
          <a:p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DR. Hu</a:t>
            </a:r>
          </a:p>
          <a:p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Students:</a:t>
            </a:r>
          </a:p>
          <a:p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Keyvan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derakhshan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nik</a:t>
            </a:r>
            <a:endParaRPr lang="en-US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Huizhong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liu</a:t>
            </a:r>
            <a:endParaRPr lang="en-GB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6528" y="196948"/>
            <a:ext cx="1161288" cy="1255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156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 bright="70000" contrast="-7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810" y="381000"/>
            <a:ext cx="9146383" cy="660009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Importance of Airport Network</a:t>
            </a:r>
            <a:endParaRPr lang="en-GB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2810" y="1406769"/>
            <a:ext cx="9136770" cy="4613031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700 million passenger traveled through 20 busiest airport around the world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(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https://www.virgin.com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North 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America’s commercial airports are 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generating 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billions of dollars in annual activity, and supporting millions of good, stable jobs. 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http://aci-na.org)</a:t>
            </a:r>
          </a:p>
          <a:p>
            <a:endParaRPr lang="en-GB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0575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 bright="70000" contrast="-7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00997" y="381000"/>
            <a:ext cx="7498080" cy="617806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North America Airport 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Connected Graph</a:t>
            </a:r>
            <a:endParaRPr lang="en-GB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759" y="1138721"/>
            <a:ext cx="11720946" cy="5529195"/>
          </a:xfrm>
        </p:spPr>
      </p:pic>
      <p:sp>
        <p:nvSpPr>
          <p:cNvPr id="3" name="TextBox 2"/>
          <p:cNvSpPr txBox="1"/>
          <p:nvPr/>
        </p:nvSpPr>
        <p:spPr>
          <a:xfrm>
            <a:off x="9427711" y="5744586"/>
            <a:ext cx="260199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Number of nodes: 592</a:t>
            </a:r>
          </a:p>
          <a:p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Number of links: 3052</a:t>
            </a:r>
          </a:p>
          <a:p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Number of components: 8</a:t>
            </a:r>
            <a:endParaRPr lang="en-GB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2169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 bright="70000" contrast="-7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91175" y="267286"/>
            <a:ext cx="7751300" cy="66118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Degrees Distribution For Connected Graph</a:t>
            </a:r>
            <a:endParaRPr lang="en-GB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6378" y="1536865"/>
            <a:ext cx="6466114" cy="4114800"/>
          </a:xfrm>
        </p:spPr>
      </p:pic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9590896"/>
              </p:ext>
            </p:extLst>
          </p:nvPr>
        </p:nvGraphicFramePr>
        <p:xfrm>
          <a:off x="864380" y="1536865"/>
          <a:ext cx="4312530" cy="411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9930"/>
                <a:gridCol w="1836847"/>
                <a:gridCol w="1195753"/>
              </a:tblGrid>
              <a:tr h="514350">
                <a:tc>
                  <a:txBody>
                    <a:bodyPr/>
                    <a:lstStyle/>
                    <a:p>
                      <a:r>
                        <a:rPr lang="en-US" dirty="0" smtClean="0"/>
                        <a:t>Rank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Airport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Degree</a:t>
                      </a:r>
                      <a:endParaRPr lang="en-GB" dirty="0"/>
                    </a:p>
                  </a:txBody>
                  <a:tcPr/>
                </a:tc>
              </a:tr>
              <a:tr h="51435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USORD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161</a:t>
                      </a:r>
                      <a:endParaRPr lang="en-GB" dirty="0"/>
                    </a:p>
                  </a:txBody>
                  <a:tcPr/>
                </a:tc>
              </a:tr>
              <a:tr h="51435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USATL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154</a:t>
                      </a:r>
                      <a:endParaRPr lang="en-GB" dirty="0"/>
                    </a:p>
                  </a:txBody>
                  <a:tcPr/>
                </a:tc>
              </a:tr>
              <a:tr h="514350"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</a:tr>
              <a:tr h="514350">
                <a:tc>
                  <a:txBody>
                    <a:bodyPr/>
                    <a:lstStyle/>
                    <a:p>
                      <a:r>
                        <a:rPr lang="en-US" dirty="0" smtClean="0"/>
                        <a:t>19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CAYYZ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75</a:t>
                      </a:r>
                      <a:endParaRPr lang="en-GB" dirty="0"/>
                    </a:p>
                  </a:txBody>
                  <a:tcPr/>
                </a:tc>
              </a:tr>
              <a:tr h="514350">
                <a:tc>
                  <a:txBody>
                    <a:bodyPr/>
                    <a:lstStyle/>
                    <a:p>
                      <a:r>
                        <a:rPr lang="en-US" dirty="0" smtClean="0"/>
                        <a:t>20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USBOS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75</a:t>
                      </a:r>
                      <a:endParaRPr lang="en-GB" dirty="0"/>
                    </a:p>
                  </a:txBody>
                  <a:tcPr/>
                </a:tc>
              </a:tr>
              <a:tr h="514350">
                <a:tc>
                  <a:txBody>
                    <a:bodyPr/>
                    <a:lstStyle/>
                    <a:p>
                      <a:r>
                        <a:rPr lang="en-US" dirty="0" smtClean="0"/>
                        <a:t>21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USSEA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75</a:t>
                      </a:r>
                      <a:endParaRPr lang="en-GB" dirty="0"/>
                    </a:p>
                  </a:txBody>
                  <a:tcPr/>
                </a:tc>
              </a:tr>
              <a:tr h="514350">
                <a:tc>
                  <a:txBody>
                    <a:bodyPr/>
                    <a:lstStyle/>
                    <a:p>
                      <a:r>
                        <a:rPr lang="en-US" dirty="0" smtClean="0"/>
                        <a:t>22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USSFO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75</a:t>
                      </a:r>
                      <a:endParaRPr lang="en-GB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96999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 bright="70000" contrast="-7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810" y="381000"/>
            <a:ext cx="9146383" cy="645942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Closeness Centrality For Connected Graph </a:t>
            </a:r>
            <a:endParaRPr lang="en-GB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7249" y="1252538"/>
            <a:ext cx="6569613" cy="4767262"/>
          </a:xfrm>
        </p:spPr>
      </p:pic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0177842"/>
              </p:ext>
            </p:extLst>
          </p:nvPr>
        </p:nvGraphicFramePr>
        <p:xfrm>
          <a:off x="709635" y="1252538"/>
          <a:ext cx="4312530" cy="25717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9930"/>
                <a:gridCol w="1836847"/>
                <a:gridCol w="1195753"/>
              </a:tblGrid>
              <a:tr h="514350">
                <a:tc>
                  <a:txBody>
                    <a:bodyPr/>
                    <a:lstStyle/>
                    <a:p>
                      <a:r>
                        <a:rPr lang="en-US" dirty="0" smtClean="0"/>
                        <a:t>Rank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Airport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Closeness</a:t>
                      </a:r>
                      <a:endParaRPr lang="en-GB" dirty="0"/>
                    </a:p>
                  </a:txBody>
                  <a:tcPr/>
                </a:tc>
              </a:tr>
              <a:tr h="51435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USORD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0.592007</a:t>
                      </a:r>
                      <a:endParaRPr lang="en-GB" dirty="0"/>
                    </a:p>
                  </a:txBody>
                  <a:tcPr/>
                </a:tc>
              </a:tr>
              <a:tr h="51435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USDEN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0.582588</a:t>
                      </a:r>
                      <a:endParaRPr lang="en-GB" dirty="0"/>
                    </a:p>
                  </a:txBody>
                  <a:tcPr/>
                </a:tc>
              </a:tr>
              <a:tr h="514350"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</a:tr>
              <a:tr h="514350">
                <a:tc>
                  <a:txBody>
                    <a:bodyPr/>
                    <a:lstStyle/>
                    <a:p>
                      <a:r>
                        <a:rPr lang="en-US" dirty="0" smtClean="0"/>
                        <a:t>13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CAYYZ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0.517738</a:t>
                      </a:r>
                      <a:endParaRPr lang="en-GB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89204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 bright="70000" contrast="-7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810" y="381000"/>
            <a:ext cx="9146383" cy="674077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Betweenness 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Centrality For Connected Graph 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0949" y="1722120"/>
            <a:ext cx="6295574" cy="4114800"/>
          </a:xfrm>
        </p:spPr>
      </p:pic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8607872"/>
              </p:ext>
            </p:extLst>
          </p:nvPr>
        </p:nvGraphicFramePr>
        <p:xfrm>
          <a:off x="794041" y="1843381"/>
          <a:ext cx="4312530" cy="2057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9930"/>
                <a:gridCol w="1260072"/>
                <a:gridCol w="1772528"/>
              </a:tblGrid>
              <a:tr h="514350">
                <a:tc>
                  <a:txBody>
                    <a:bodyPr/>
                    <a:lstStyle/>
                    <a:p>
                      <a:r>
                        <a:rPr lang="en-US" dirty="0" smtClean="0"/>
                        <a:t>Rank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Airport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Betweenness</a:t>
                      </a:r>
                      <a:endParaRPr lang="en-GB" dirty="0"/>
                    </a:p>
                  </a:txBody>
                  <a:tcPr/>
                </a:tc>
              </a:tr>
              <a:tr h="51435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USDEN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48177.33425</a:t>
                      </a:r>
                      <a:endParaRPr lang="en-GB" dirty="0"/>
                    </a:p>
                  </a:txBody>
                  <a:tcPr/>
                </a:tc>
              </a:tr>
              <a:tr h="51435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USORD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42043.0673</a:t>
                      </a:r>
                      <a:endParaRPr lang="en-GB" dirty="0"/>
                    </a:p>
                  </a:txBody>
                  <a:tcPr/>
                </a:tc>
              </a:tr>
              <a:tr h="514350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CAYUL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36660.05137</a:t>
                      </a:r>
                      <a:endParaRPr lang="en-GB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58215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 bright="70000" contrast="-7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784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 bright="70000" contrast="-7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3096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igital Blue Tunnel 16x9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2895261.potx" id="{03C5CF44-0C62-41B4-B3EA-416B4807878A}" vid="{EC3ACB92-700E-4167-B3A6-412DE40A64C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tf02895261</Template>
  <TotalTime>472</TotalTime>
  <Words>157</Words>
  <Application>Microsoft Office PowerPoint</Application>
  <PresentationFormat>Widescreen</PresentationFormat>
  <Paragraphs>69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Corbel</vt:lpstr>
      <vt:lpstr>Edwardian Script ITC</vt:lpstr>
      <vt:lpstr>Times New Roman</vt:lpstr>
      <vt:lpstr>Digital Blue Tunnel 16x9</vt:lpstr>
      <vt:lpstr>North American Airports &amp; Complex Network</vt:lpstr>
      <vt:lpstr>Importance of Airport Network</vt:lpstr>
      <vt:lpstr>North America Airport Connected Graph</vt:lpstr>
      <vt:lpstr>Degrees Distribution For Connected Graph</vt:lpstr>
      <vt:lpstr>Closeness Centrality For Connected Graph </vt:lpstr>
      <vt:lpstr>Betweenness Centrality For Connected Graph 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Keyvan</dc:creator>
  <cp:lastModifiedBy>Keyvan</cp:lastModifiedBy>
  <cp:revision>18</cp:revision>
  <dcterms:created xsi:type="dcterms:W3CDTF">2017-11-26T00:00:35Z</dcterms:created>
  <dcterms:modified xsi:type="dcterms:W3CDTF">2017-11-26T19:11:45Z</dcterms:modified>
</cp:coreProperties>
</file>